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4"/>
  </p:sldMasterIdLst>
  <p:sldIdLst>
    <p:sldId id="256" r:id="rId5"/>
  </p:sldIdLst>
  <p:sldSz cx="9906000" cy="6858000" type="A4"/>
  <p:notesSz cx="7102475" cy="1023143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0D8D1F-AE64-4C31-9D27-EA48FEDE653E}" v="1" dt="2022-11-10T12:39:55.0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vetlý štýl 1 - zvýrazneni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etlý štýl 1 - zvýrazneni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Stredný štýl 1 - zvýrazneni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Svetlý štýl 2 - zvýrazneni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5226" autoAdjust="0"/>
  </p:normalViewPr>
  <p:slideViewPr>
    <p:cSldViewPr snapToGrid="0">
      <p:cViewPr varScale="1">
        <p:scale>
          <a:sx n="86" d="100"/>
          <a:sy n="86" d="100"/>
        </p:scale>
        <p:origin x="11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enty | TAJNA Vineyards &amp; Winery" userId="dad14798-deb7-49b3-9d3c-fdd942c75e02" providerId="ADAL" clId="{EA0D8D1F-AE64-4C31-9D27-EA48FEDE653E}"/>
    <pc:docChg chg="modSld">
      <pc:chgData name="Eventy | TAJNA Vineyards &amp; Winery" userId="dad14798-deb7-49b3-9d3c-fdd942c75e02" providerId="ADAL" clId="{EA0D8D1F-AE64-4C31-9D27-EA48FEDE653E}" dt="2022-11-11T12:16:40.289" v="4" actId="20577"/>
      <pc:docMkLst>
        <pc:docMk/>
      </pc:docMkLst>
      <pc:sldChg chg="modSp mod">
        <pc:chgData name="Eventy | TAJNA Vineyards &amp; Winery" userId="dad14798-deb7-49b3-9d3c-fdd942c75e02" providerId="ADAL" clId="{EA0D8D1F-AE64-4C31-9D27-EA48FEDE653E}" dt="2022-11-11T12:16:40.289" v="4" actId="20577"/>
        <pc:sldMkLst>
          <pc:docMk/>
          <pc:sldMk cId="3512966679" sldId="256"/>
        </pc:sldMkLst>
        <pc:spChg chg="mod">
          <ac:chgData name="Eventy | TAJNA Vineyards &amp; Winery" userId="dad14798-deb7-49b3-9d3c-fdd942c75e02" providerId="ADAL" clId="{EA0D8D1F-AE64-4C31-9D27-EA48FEDE653E}" dt="2022-11-11T12:16:40.289" v="4" actId="20577"/>
          <ac:spMkLst>
            <pc:docMk/>
            <pc:sldMk cId="3512966679" sldId="256"/>
            <ac:spMk id="2" creationId="{F714FB7A-DAD4-40F7-B80D-EDD28B409EA8}"/>
          </ac:spMkLst>
        </pc:spChg>
      </pc:sldChg>
    </pc:docChg>
  </pc:docChgLst>
  <pc:docChgLst>
    <pc:chgData name="Dominika Novakova | TAJNA Vineyards &amp; Winery" userId="dad14798-deb7-49b3-9d3c-fdd942c75e02" providerId="ADAL" clId="{9B81663B-6A7C-4B0D-9DC5-44537D3606FE}"/>
    <pc:docChg chg="custSel modSld">
      <pc:chgData name="Dominika Novakova | TAJNA Vineyards &amp; Winery" userId="dad14798-deb7-49b3-9d3c-fdd942c75e02" providerId="ADAL" clId="{9B81663B-6A7C-4B0D-9DC5-44537D3606FE}" dt="2020-09-10T15:04:49.663" v="728" actId="13926"/>
      <pc:docMkLst>
        <pc:docMk/>
      </pc:docMkLst>
      <pc:sldChg chg="modSp mod">
        <pc:chgData name="Dominika Novakova | TAJNA Vineyards &amp; Winery" userId="dad14798-deb7-49b3-9d3c-fdd942c75e02" providerId="ADAL" clId="{9B81663B-6A7C-4B0D-9DC5-44537D3606FE}" dt="2020-09-10T15:04:49.663" v="728" actId="13926"/>
        <pc:sldMkLst>
          <pc:docMk/>
          <pc:sldMk cId="3512966679" sldId="256"/>
        </pc:sldMkLst>
        <pc:spChg chg="mod">
          <ac:chgData name="Dominika Novakova | TAJNA Vineyards &amp; Winery" userId="dad14798-deb7-49b3-9d3c-fdd942c75e02" providerId="ADAL" clId="{9B81663B-6A7C-4B0D-9DC5-44537D3606FE}" dt="2020-09-10T15:04:49.663" v="728" actId="13926"/>
          <ac:spMkLst>
            <pc:docMk/>
            <pc:sldMk cId="3512966679" sldId="256"/>
            <ac:spMk id="2" creationId="{F714FB7A-DAD4-40F7-B80D-EDD28B409EA8}"/>
          </ac:spMkLst>
        </pc:spChg>
      </pc:sldChg>
    </pc:docChg>
  </pc:docChgLst>
  <pc:docChgLst>
    <pc:chgData name="Obchod | TAJNA Vineyards &amp; Winery" userId="8924055a-3a77-448e-b25b-b39610f7b9dd" providerId="ADAL" clId="{D0186102-643C-4330-902F-83E230316882}"/>
    <pc:docChg chg="custSel modSld">
      <pc:chgData name="Obchod | TAJNA Vineyards &amp; Winery" userId="8924055a-3a77-448e-b25b-b39610f7b9dd" providerId="ADAL" clId="{D0186102-643C-4330-902F-83E230316882}" dt="2021-06-03T10:28:05.694" v="12" actId="14100"/>
      <pc:docMkLst>
        <pc:docMk/>
      </pc:docMkLst>
      <pc:sldChg chg="addSp delSp modSp mod">
        <pc:chgData name="Obchod | TAJNA Vineyards &amp; Winery" userId="8924055a-3a77-448e-b25b-b39610f7b9dd" providerId="ADAL" clId="{D0186102-643C-4330-902F-83E230316882}" dt="2021-06-03T10:28:05.694" v="12" actId="14100"/>
        <pc:sldMkLst>
          <pc:docMk/>
          <pc:sldMk cId="3512966679" sldId="256"/>
        </pc:sldMkLst>
        <pc:picChg chg="add mod">
          <ac:chgData name="Obchod | TAJNA Vineyards &amp; Winery" userId="8924055a-3a77-448e-b25b-b39610f7b9dd" providerId="ADAL" clId="{D0186102-643C-4330-902F-83E230316882}" dt="2021-06-03T10:28:05.694" v="12" actId="14100"/>
          <ac:picMkLst>
            <pc:docMk/>
            <pc:sldMk cId="3512966679" sldId="256"/>
            <ac:picMk id="6" creationId="{DD036A9F-8A6C-4078-8207-1DC88CEF9353}"/>
          </ac:picMkLst>
        </pc:picChg>
        <pc:picChg chg="del">
          <ac:chgData name="Obchod | TAJNA Vineyards &amp; Winery" userId="8924055a-3a77-448e-b25b-b39610f7b9dd" providerId="ADAL" clId="{D0186102-643C-4330-902F-83E230316882}" dt="2021-06-03T10:27:08.781" v="0" actId="478"/>
          <ac:picMkLst>
            <pc:docMk/>
            <pc:sldMk cId="3512966679" sldId="256"/>
            <ac:picMk id="11" creationId="{ADB6BEA6-EED2-408F-B7D6-F3513C980D35}"/>
          </ac:picMkLst>
        </pc:picChg>
      </pc:sldChg>
    </pc:docChg>
  </pc:docChgLst>
  <pc:docChgLst>
    <pc:chgData name="Obchod | TAJNA Vineyards &amp; Winery" userId="8924055a-3a77-448e-b25b-b39610f7b9dd" providerId="ADAL" clId="{EA0D8D1F-AE64-4C31-9D27-EA48FEDE653E}"/>
    <pc:docChg chg="custSel modSld">
      <pc:chgData name="Obchod | TAJNA Vineyards &amp; Winery" userId="8924055a-3a77-448e-b25b-b39610f7b9dd" providerId="ADAL" clId="{EA0D8D1F-AE64-4C31-9D27-EA48FEDE653E}" dt="2022-11-10T12:40:05.845" v="312" actId="1076"/>
      <pc:docMkLst>
        <pc:docMk/>
      </pc:docMkLst>
      <pc:sldChg chg="addSp delSp modSp mod">
        <pc:chgData name="Obchod | TAJNA Vineyards &amp; Winery" userId="8924055a-3a77-448e-b25b-b39610f7b9dd" providerId="ADAL" clId="{EA0D8D1F-AE64-4C31-9D27-EA48FEDE653E}" dt="2022-11-10T12:40:05.845" v="312" actId="1076"/>
        <pc:sldMkLst>
          <pc:docMk/>
          <pc:sldMk cId="3512966679" sldId="256"/>
        </pc:sldMkLst>
        <pc:spChg chg="mod">
          <ac:chgData name="Obchod | TAJNA Vineyards &amp; Winery" userId="8924055a-3a77-448e-b25b-b39610f7b9dd" providerId="ADAL" clId="{EA0D8D1F-AE64-4C31-9D27-EA48FEDE653E}" dt="2022-11-10T12:37:10.390" v="306" actId="20577"/>
          <ac:spMkLst>
            <pc:docMk/>
            <pc:sldMk cId="3512966679" sldId="256"/>
            <ac:spMk id="2" creationId="{F714FB7A-DAD4-40F7-B80D-EDD28B409EA8}"/>
          </ac:spMkLst>
        </pc:spChg>
        <pc:spChg chg="mod">
          <ac:chgData name="Obchod | TAJNA Vineyards &amp; Winery" userId="8924055a-3a77-448e-b25b-b39610f7b9dd" providerId="ADAL" clId="{EA0D8D1F-AE64-4C31-9D27-EA48FEDE653E}" dt="2022-11-10T08:55:45.951" v="32" actId="20577"/>
          <ac:spMkLst>
            <pc:docMk/>
            <pc:sldMk cId="3512966679" sldId="256"/>
            <ac:spMk id="7" creationId="{D0CF4C9E-37C1-4711-A977-6DF7B1F895F7}"/>
          </ac:spMkLst>
        </pc:spChg>
        <pc:graphicFrameChg chg="modGraphic">
          <ac:chgData name="Obchod | TAJNA Vineyards &amp; Winery" userId="8924055a-3a77-448e-b25b-b39610f7b9dd" providerId="ADAL" clId="{EA0D8D1F-AE64-4C31-9D27-EA48FEDE653E}" dt="2022-11-10T12:36:19.102" v="304" actId="13926"/>
          <ac:graphicFrameMkLst>
            <pc:docMk/>
            <pc:sldMk cId="3512966679" sldId="256"/>
            <ac:graphicFrameMk id="3" creationId="{E8D8C08A-4745-4A2E-8CDD-0FC9B3C683C6}"/>
          </ac:graphicFrameMkLst>
        </pc:graphicFrameChg>
        <pc:picChg chg="del">
          <ac:chgData name="Obchod | TAJNA Vineyards &amp; Winery" userId="8924055a-3a77-448e-b25b-b39610f7b9dd" providerId="ADAL" clId="{EA0D8D1F-AE64-4C31-9D27-EA48FEDE653E}" dt="2022-11-10T12:37:30.161" v="307" actId="478"/>
          <ac:picMkLst>
            <pc:docMk/>
            <pc:sldMk cId="3512966679" sldId="256"/>
            <ac:picMk id="6" creationId="{DD036A9F-8A6C-4078-8207-1DC88CEF9353}"/>
          </ac:picMkLst>
        </pc:picChg>
        <pc:picChg chg="add mod">
          <ac:chgData name="Obchod | TAJNA Vineyards &amp; Winery" userId="8924055a-3a77-448e-b25b-b39610f7b9dd" providerId="ADAL" clId="{EA0D8D1F-AE64-4C31-9D27-EA48FEDE653E}" dt="2022-11-10T12:40:05.845" v="312" actId="1076"/>
          <ac:picMkLst>
            <pc:docMk/>
            <pc:sldMk cId="3512966679" sldId="256"/>
            <ac:picMk id="8" creationId="{20CD75C5-B71B-1F12-1256-7315873B23F6}"/>
          </ac:picMkLst>
        </pc:picChg>
      </pc:sldChg>
    </pc:docChg>
  </pc:docChgLst>
  <pc:docChgLst>
    <pc:chgData name="Eventy | TAJNA Vineyards &amp; Winery" userId="dad14798-deb7-49b3-9d3c-fdd942c75e02" providerId="ADAL" clId="{5E33A8EB-89F3-4654-ADAA-3864CE3CC9DF}"/>
    <pc:docChg chg="custSel modSld">
      <pc:chgData name="Eventy | TAJNA Vineyards &amp; Winery" userId="dad14798-deb7-49b3-9d3c-fdd942c75e02" providerId="ADAL" clId="{5E33A8EB-89F3-4654-ADAA-3864CE3CC9DF}" dt="2020-10-22T13:24:46.848" v="234" actId="13926"/>
      <pc:docMkLst>
        <pc:docMk/>
      </pc:docMkLst>
      <pc:sldChg chg="modSp mod">
        <pc:chgData name="Eventy | TAJNA Vineyards &amp; Winery" userId="dad14798-deb7-49b3-9d3c-fdd942c75e02" providerId="ADAL" clId="{5E33A8EB-89F3-4654-ADAA-3864CE3CC9DF}" dt="2020-10-22T13:24:46.848" v="234" actId="13926"/>
        <pc:sldMkLst>
          <pc:docMk/>
          <pc:sldMk cId="3512966679" sldId="256"/>
        </pc:sldMkLst>
        <pc:spChg chg="mod">
          <ac:chgData name="Eventy | TAJNA Vineyards &amp; Winery" userId="dad14798-deb7-49b3-9d3c-fdd942c75e02" providerId="ADAL" clId="{5E33A8EB-89F3-4654-ADAA-3864CE3CC9DF}" dt="2020-10-20T14:11:13.054" v="148" actId="20577"/>
          <ac:spMkLst>
            <pc:docMk/>
            <pc:sldMk cId="3512966679" sldId="256"/>
            <ac:spMk id="2" creationId="{F714FB7A-DAD4-40F7-B80D-EDD28B409EA8}"/>
          </ac:spMkLst>
        </pc:spChg>
        <pc:spChg chg="mod">
          <ac:chgData name="Eventy | TAJNA Vineyards &amp; Winery" userId="dad14798-deb7-49b3-9d3c-fdd942c75e02" providerId="ADAL" clId="{5E33A8EB-89F3-4654-ADAA-3864CE3CC9DF}" dt="2020-10-20T12:54:40.406" v="4" actId="20577"/>
          <ac:spMkLst>
            <pc:docMk/>
            <pc:sldMk cId="3512966679" sldId="256"/>
            <ac:spMk id="7" creationId="{D0CF4C9E-37C1-4711-A977-6DF7B1F895F7}"/>
          </ac:spMkLst>
        </pc:spChg>
        <pc:graphicFrameChg chg="modGraphic">
          <ac:chgData name="Eventy | TAJNA Vineyards &amp; Winery" userId="dad14798-deb7-49b3-9d3c-fdd942c75e02" providerId="ADAL" clId="{5E33A8EB-89F3-4654-ADAA-3864CE3CC9DF}" dt="2020-10-22T13:24:46.848" v="234" actId="13926"/>
          <ac:graphicFrameMkLst>
            <pc:docMk/>
            <pc:sldMk cId="3512966679" sldId="256"/>
            <ac:graphicFrameMk id="3" creationId="{E8D8C08A-4745-4A2E-8CDD-0FC9B3C683C6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BF78AA-0AF5-499F-BA50-E520B23B3D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321212-BBDC-4E93-8368-7DBD72A62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021BB0E-A3DC-4E51-9B47-AC96A32E9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05E27134-0733-4015-B991-A5D14D90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8C1CA35-9198-4147-8688-20B4921D1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9091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3F4F08-B8D9-4046-A3AF-2C4B27C33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EBE6CC23-257C-4EE3-A4DF-3B3190FEC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11288CE1-7321-482E-9898-64F2D1D0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7C7FA4C-6AE0-4B48-9891-4FC7E910A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A04909D-D70E-49B4-95C3-A724BFA7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72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84C2399C-02B6-4EB7-B778-5A9F1679E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zvislý text 2">
            <a:extLst>
              <a:ext uri="{FF2B5EF4-FFF2-40B4-BE49-F238E27FC236}">
                <a16:creationId xmlns:a16="http://schemas.microsoft.com/office/drawing/2014/main" id="{8F597A7D-D6EA-4446-945F-FE8EED5AF5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7148ED4E-6760-49B8-9F7C-A15D5176D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2F6A147-E166-4E00-B427-53E984E34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CFE42C4-56E4-4E01-9024-B8B3EFC7A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33998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9A34-9F04-45D3-BCB9-DFE251D82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E5E3505-A3DB-458F-BCAC-82A7C6D6F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0F472DB9-557A-462F-995B-153BA9D85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9DE7684-969D-49BF-814E-51F64A2A0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76F333BC-E8B2-4DCF-A5EC-517FEDC42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04024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D52CC6-50F4-418F-98F0-0B7A707E7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162264B7-E8D6-4116-AA78-A2D84D1C0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A12DFB0-80CF-4BC6-95E0-31C121B9A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8A9149A-04F0-42F4-9B1D-0E8D0EFA2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79D3A36-11BF-4DE3-A906-3D8F91AB3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14860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5CD18-65DC-453A-9D77-832832BDA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D8DCB58-90AE-4814-B2B0-164E2984B6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D10C333-39CE-4D01-929A-0A663D971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C8CE99C0-28B1-4C40-974C-72035CF85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31DCDE9-270B-45A8-ABC6-794DB0EE4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59DF7BFB-0D98-4431-9D0D-5CC3ABAA6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759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594822-767F-492C-8A8E-335D26094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E295A485-04F0-46C5-AA9D-D92944D30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7F62C005-AB27-43D9-927E-7FC38C1BD1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>
            <a:extLst>
              <a:ext uri="{FF2B5EF4-FFF2-40B4-BE49-F238E27FC236}">
                <a16:creationId xmlns:a16="http://schemas.microsoft.com/office/drawing/2014/main" id="{2EE3441F-42A8-47B1-A94F-C3A37DB34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A0DD8073-4ABA-4DE9-B583-CE076368EA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240D6FB5-4ECF-4AC0-9A3C-3A385EEEA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2A55C790-3E10-4E66-9C6C-16331086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BB94413F-D7DB-4BCB-9055-B268ADE60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8976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AED01E-E4CF-4E3F-993D-72636AC82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15E92CCC-0149-4CDB-9D61-4EE3E5F0F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46518D89-10D9-43D0-86CA-853D79F45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D25DBE96-2C3A-4EE9-8168-765C56604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2738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C54451B8-D604-46E6-87F4-D02401021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5089A8F0-B6C8-4173-BDB5-435E0FA24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618D2C09-5541-487B-A516-DC78FCB8D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12535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321BA9-F6EB-431A-9B06-CE1EAE54A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C0CB3CF-7A3A-41E3-A88D-8C5C59605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B0814628-CEA5-4D78-957A-986560E49A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FB8B740B-31C8-4C18-80F5-64AC81D6E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58E48E30-B654-4777-B39B-04164BCF5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683131CA-BFD4-4AD6-863A-9890C070A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14984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7BCDCF-5E4A-4A6F-9071-C3ABC955B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82182083-ECB8-4444-93D4-E6C5C00BD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sk-SK"/>
          </a:p>
        </p:txBody>
      </p:sp>
      <p:sp>
        <p:nvSpPr>
          <p:cNvPr id="4" name="Zástupný objekt pre text 3">
            <a:extLst>
              <a:ext uri="{FF2B5EF4-FFF2-40B4-BE49-F238E27FC236}">
                <a16:creationId xmlns:a16="http://schemas.microsoft.com/office/drawing/2014/main" id="{C434F905-8267-440B-A333-14678230E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96010A1E-28F5-461D-9FB2-47A25E55B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54CD7939-A9D4-4DB2-8106-AAE9F04A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AC68C48-3DF9-4D24-8A25-51356E85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7605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1ACF869E-679B-4909-9C88-D19C73B04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text 2">
            <a:extLst>
              <a:ext uri="{FF2B5EF4-FFF2-40B4-BE49-F238E27FC236}">
                <a16:creationId xmlns:a16="http://schemas.microsoft.com/office/drawing/2014/main" id="{5C824935-C3FE-41F2-A027-820036003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4F74EB9-2039-494A-964D-C1401FA7F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60A9A-BEE1-40C7-A082-3622B4763C32}" type="datetimeFigureOut">
              <a:rPr lang="sk-SK" smtClean="0"/>
              <a:t>11. 11. 2022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108DCE55-4B6D-4CC4-B193-41384CD3E1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D0557168-1740-4794-BB7F-31F20DE8F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7DAB5-6C9D-4F64-A333-5638DA0C576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094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14FB7A-DAD4-40F7-B80D-EDD28B409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621" y="317104"/>
            <a:ext cx="3824681" cy="6627488"/>
          </a:xfrm>
        </p:spPr>
        <p:txBody>
          <a:bodyPr anchor="b"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sk-SK" sz="850" b="1" dirty="0">
                <a:solidFill>
                  <a:srgbClr val="CE7B27"/>
                </a:solidFill>
                <a:latin typeface="+mn-lt"/>
                <a:cs typeface="Calibri" panose="020F0502020204030204" pitchFamily="34" charset="0"/>
              </a:rPr>
              <a:t>KLASIFIKÁCIA:</a:t>
            </a:r>
            <a:br>
              <a:rPr lang="sk-SK" sz="850" dirty="0"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dirty="0">
                <a:cs typeface="Calibri" panose="020F0502020204030204" pitchFamily="34" charset="0"/>
              </a:rPr>
              <a:t>Víno zo Slovenska</a:t>
            </a:r>
            <a:br>
              <a:rPr lang="sk-SK" sz="850" dirty="0">
                <a:cs typeface="Calibri" panose="020F0502020204030204" pitchFamily="34" charset="0"/>
              </a:rPr>
            </a:br>
            <a:r>
              <a:rPr lang="sk-SK" sz="850" dirty="0">
                <a:cs typeface="Calibri" panose="020F0502020204030204" pitchFamily="34" charset="0"/>
              </a:rPr>
              <a:t>Víno bez zemepisného označenia pôvodu, </a:t>
            </a:r>
            <a:br>
              <a:rPr lang="sk-SK" sz="850" dirty="0">
                <a:cs typeface="Calibri" panose="020F0502020204030204" pitchFamily="34" charset="0"/>
              </a:rPr>
            </a:br>
            <a:r>
              <a:rPr lang="en-US" sz="850" dirty="0" err="1">
                <a:cs typeface="Calibri" panose="020F0502020204030204" pitchFamily="34" charset="0"/>
              </a:rPr>
              <a:t>červené</a:t>
            </a:r>
            <a:r>
              <a:rPr lang="sk-SK" sz="850" dirty="0">
                <a:cs typeface="Calibri" panose="020F0502020204030204" pitchFamily="34" charset="0"/>
              </a:rPr>
              <a:t> víno, </a:t>
            </a:r>
            <a:r>
              <a:rPr lang="en-US" sz="850" dirty="0" err="1">
                <a:cs typeface="Calibri" panose="020F0502020204030204" pitchFamily="34" charset="0"/>
              </a:rPr>
              <a:t>suché</a:t>
            </a:r>
            <a:br>
              <a:rPr lang="sk-SK" sz="850" dirty="0"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b="1" dirty="0">
                <a:highlight>
                  <a:srgbClr val="FFFF00"/>
                </a:highlight>
                <a:cs typeface="Calibri" panose="020F0502020204030204" pitchFamily="34" charset="0"/>
              </a:rPr>
              <a:t> </a:t>
            </a:r>
            <a:br>
              <a:rPr lang="sk-SK" sz="850" b="1" dirty="0"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b="1" dirty="0">
                <a:solidFill>
                  <a:srgbClr val="CA5E0E"/>
                </a:solidFill>
                <a:latin typeface="+mn-lt"/>
                <a:cs typeface="Calibri" panose="020F0502020204030204" pitchFamily="34" charset="0"/>
              </a:rPr>
              <a:t>ODRODA:</a:t>
            </a:r>
            <a:br>
              <a:rPr lang="sk-SK" sz="850" dirty="0">
                <a:cs typeface="Calibri" panose="020F0502020204030204" pitchFamily="34" charset="0"/>
              </a:rPr>
            </a:br>
            <a:r>
              <a:rPr lang="sk-SK" sz="850" dirty="0" err="1">
                <a:cs typeface="Calibri" panose="020F0502020204030204" pitchFamily="34" charset="0"/>
              </a:rPr>
              <a:t>Cabernet</a:t>
            </a:r>
            <a:r>
              <a:rPr lang="sk-SK" sz="850" dirty="0">
                <a:cs typeface="Calibri" panose="020F0502020204030204" pitchFamily="34" charset="0"/>
              </a:rPr>
              <a:t> </a:t>
            </a:r>
            <a:r>
              <a:rPr lang="sk-SK" sz="850" dirty="0" err="1">
                <a:cs typeface="Calibri" panose="020F0502020204030204" pitchFamily="34" charset="0"/>
              </a:rPr>
              <a:t>Franc</a:t>
            </a:r>
            <a:r>
              <a:rPr lang="sk-SK" sz="850" dirty="0">
                <a:cs typeface="Calibri" panose="020F0502020204030204" pitchFamily="34" charset="0"/>
              </a:rPr>
              <a:t> 61 %, </a:t>
            </a:r>
            <a:r>
              <a:rPr lang="sk-SK" sz="850" dirty="0" err="1">
                <a:cs typeface="Calibri" panose="020F0502020204030204" pitchFamily="34" charset="0"/>
              </a:rPr>
              <a:t>Cabernet</a:t>
            </a:r>
            <a:r>
              <a:rPr lang="sk-SK" sz="850" dirty="0">
                <a:cs typeface="Calibri" panose="020F0502020204030204" pitchFamily="34" charset="0"/>
              </a:rPr>
              <a:t> </a:t>
            </a:r>
            <a:r>
              <a:rPr lang="sk-SK" sz="850" dirty="0" err="1">
                <a:cs typeface="Calibri" panose="020F0502020204030204" pitchFamily="34" charset="0"/>
              </a:rPr>
              <a:t>Sauvignon</a:t>
            </a:r>
            <a:r>
              <a:rPr lang="sk-SK" sz="850" dirty="0">
                <a:cs typeface="Calibri" panose="020F0502020204030204" pitchFamily="34" charset="0"/>
              </a:rPr>
              <a:t> 28 %, </a:t>
            </a:r>
            <a:r>
              <a:rPr lang="sk-SK" sz="850" dirty="0" err="1">
                <a:cs typeface="Calibri" panose="020F0502020204030204" pitchFamily="34" charset="0"/>
              </a:rPr>
              <a:t>Merlot</a:t>
            </a:r>
            <a:r>
              <a:rPr lang="sk-SK" sz="850" dirty="0">
                <a:cs typeface="Calibri" panose="020F0502020204030204" pitchFamily="34" charset="0"/>
              </a:rPr>
              <a:t> 9 %, Dunaj 2 %</a:t>
            </a:r>
            <a:br>
              <a:rPr lang="sk-SK" sz="850" dirty="0"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b="1" dirty="0">
                <a:highlight>
                  <a:srgbClr val="FFFF00"/>
                </a:highlight>
                <a:cs typeface="Calibri" panose="020F0502020204030204" pitchFamily="34" charset="0"/>
              </a:rPr>
              <a:t> </a:t>
            </a:r>
            <a:br>
              <a:rPr lang="sk-SK" sz="850" dirty="0"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b="1" dirty="0">
                <a:solidFill>
                  <a:srgbClr val="CA5E0E"/>
                </a:solidFill>
                <a:latin typeface="+mn-lt"/>
                <a:cs typeface="Calibri" panose="020F0502020204030204" pitchFamily="34" charset="0"/>
              </a:rPr>
              <a:t>CHUŤOVÉ A SENZORICKÉ VLASTNOSTI:</a:t>
            </a:r>
            <a:br>
              <a:rPr lang="sk-SK" sz="850" dirty="0"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Hrozno odrody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Cabernet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Franc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61 %,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Cabernet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Sauvignon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28 %,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Merlot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9 %, Dunaj 2 %,  pochádza z nášho vinohradu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Sari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. Víno bolo vyrobené z prezretého hrozna.</a:t>
            </a:r>
            <a:b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Plnú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tmavorubínovú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farbu, krásne dopĺňa jasne ovocná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aromatika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plná čierneho bobuľového ovocia s náznakom černíc a jemných korenistých tónov. Na jazyku sa nám otvárajú tóny sladkého drievka, škorice, spôsobené vyzrievaním v malých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barikových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sudoch. Chuť vína je komplexná a naznačuje nám dlhý potenciál následného vyzrievania.  </a:t>
            </a:r>
            <a:br>
              <a:rPr lang="sk-S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k-SK" sz="850" b="1" dirty="0">
                <a:solidFill>
                  <a:srgbClr val="CA5E0E"/>
                </a:solidFill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b="1" dirty="0">
                <a:solidFill>
                  <a:srgbClr val="CA5E0E"/>
                </a:solidFill>
                <a:latin typeface="+mn-lt"/>
                <a:cs typeface="Calibri" panose="020F0502020204030204" pitchFamily="34" charset="0"/>
              </a:rPr>
              <a:t>ODPORÚČANIE K JEDLU:</a:t>
            </a:r>
            <a:br>
              <a:rPr lang="en-US" sz="850" b="1" dirty="0">
                <a:solidFill>
                  <a:srgbClr val="CA5E0E"/>
                </a:solidFill>
                <a:highlight>
                  <a:srgbClr val="FFFF00"/>
                </a:highlight>
                <a:latin typeface="+mn-lt"/>
                <a:cs typeface="Calibri" panose="020F0502020204030204" pitchFamily="34" charset="0"/>
              </a:rPr>
            </a:b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hovädzí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flank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850" dirty="0" err="1">
                <a:latin typeface="Calibri" panose="020F0502020204030204" pitchFamily="34" charset="0"/>
                <a:cs typeface="Times New Roman" panose="02020603050405020304" pitchFamily="18" charset="0"/>
              </a:rPr>
              <a:t>steak</a:t>
            </a:r>
            <a:r>
              <a:rPr lang="sk-SK" sz="850" dirty="0">
                <a:latin typeface="Calibri" panose="020F0502020204030204" pitchFamily="34" charset="0"/>
                <a:cs typeface="Times New Roman" panose="02020603050405020304" pitchFamily="18" charset="0"/>
              </a:rPr>
              <a:t> s dusenou fazuľkou a slaninou, srnčie ragú s brusnicami a karlovarskou knedľou, sušená bravčová šunka a domáce údeniny, tvrdé zrejúce syry z kravského mlieka</a:t>
            </a:r>
            <a:br>
              <a:rPr lang="sk-SK" sz="850" b="1" dirty="0">
                <a:solidFill>
                  <a:srgbClr val="CA5E0E"/>
                </a:solidFill>
                <a:highlight>
                  <a:srgbClr val="FFFF00"/>
                </a:highlight>
                <a:cs typeface="Calibri" panose="020F0502020204030204" pitchFamily="34" charset="0"/>
              </a:rPr>
            </a:br>
            <a:br>
              <a:rPr lang="sk-SK" sz="850" b="1" dirty="0">
                <a:solidFill>
                  <a:srgbClr val="CA5E0E"/>
                </a:solidFill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b="1" dirty="0">
                <a:solidFill>
                  <a:srgbClr val="CA5E0E"/>
                </a:solidFill>
                <a:latin typeface="+mn-lt"/>
                <a:cs typeface="Calibri" panose="020F0502020204030204" pitchFamily="34" charset="0"/>
              </a:rPr>
              <a:t>SERVIS VÍNA:</a:t>
            </a:r>
            <a:br>
              <a:rPr lang="sk-SK" sz="850" dirty="0">
                <a:cs typeface="Calibri" panose="020F0502020204030204" pitchFamily="34" charset="0"/>
              </a:rPr>
            </a:br>
            <a:r>
              <a:rPr lang="sk-SK" sz="850" dirty="0">
                <a:cs typeface="Calibri" panose="020F0502020204030204" pitchFamily="34" charset="0"/>
              </a:rPr>
              <a:t>Pri teplote 15 - 17 °C v kalichoch na červené vína typu „</a:t>
            </a:r>
            <a:r>
              <a:rPr lang="sk-SK" sz="850" dirty="0" err="1">
                <a:cs typeface="Calibri" panose="020F0502020204030204" pitchFamily="34" charset="0"/>
              </a:rPr>
              <a:t>bordeaux</a:t>
            </a:r>
            <a:r>
              <a:rPr lang="sk-SK" sz="850" dirty="0">
                <a:cs typeface="Calibri" panose="020F0502020204030204" pitchFamily="34" charset="0"/>
              </a:rPr>
              <a:t>“ s objemom. 500 – 650 ml, pred podávaním vína odporúčame </a:t>
            </a:r>
            <a:r>
              <a:rPr lang="sk-SK" sz="850" dirty="0" err="1">
                <a:cs typeface="Calibri" panose="020F0502020204030204" pitchFamily="34" charset="0"/>
              </a:rPr>
              <a:t>dekantáciu</a:t>
            </a:r>
            <a:r>
              <a:rPr lang="sk-SK" sz="850" dirty="0">
                <a:cs typeface="Calibri" panose="020F0502020204030204" pitchFamily="34" charset="0"/>
              </a:rPr>
              <a:t> do karafy.</a:t>
            </a:r>
            <a:br>
              <a:rPr lang="sk-SK" sz="850" dirty="0"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b="1" dirty="0">
                <a:solidFill>
                  <a:srgbClr val="CA5E0E"/>
                </a:solidFill>
                <a:highlight>
                  <a:srgbClr val="FFFF00"/>
                </a:highlight>
                <a:cs typeface="Calibri" panose="020F0502020204030204" pitchFamily="34" charset="0"/>
              </a:rPr>
              <a:t> </a:t>
            </a:r>
            <a:br>
              <a:rPr lang="sk-SK" sz="850" b="1" dirty="0">
                <a:solidFill>
                  <a:srgbClr val="CA5E0E"/>
                </a:solidFill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b="1" dirty="0">
                <a:solidFill>
                  <a:srgbClr val="CA5E0E"/>
                </a:solidFill>
                <a:latin typeface="+mn-lt"/>
                <a:cs typeface="Calibri" panose="020F0502020204030204" pitchFamily="34" charset="0"/>
              </a:rPr>
              <a:t>FĽAŠOVÁ ZRELOSŤ:</a:t>
            </a:r>
            <a:br>
              <a:rPr lang="sk-SK" sz="850" dirty="0">
                <a:solidFill>
                  <a:schemeClr val="accent2"/>
                </a:solidFill>
                <a:cs typeface="Calibri" panose="020F0502020204030204" pitchFamily="34" charset="0"/>
              </a:rPr>
            </a:br>
            <a:r>
              <a:rPr lang="sk-SK" sz="850" dirty="0">
                <a:cs typeface="Calibri" panose="020F0502020204030204" pitchFamily="34" charset="0"/>
              </a:rPr>
              <a:t>5 a viac rokov</a:t>
            </a:r>
            <a:br>
              <a:rPr lang="sk-SK" sz="850" dirty="0">
                <a:highlight>
                  <a:srgbClr val="FFFF00"/>
                </a:highlight>
                <a:cs typeface="Calibri" panose="020F0502020204030204" pitchFamily="34" charset="0"/>
              </a:rPr>
            </a:br>
            <a:r>
              <a:rPr lang="sk-SK" sz="850" b="1" dirty="0">
                <a:highlight>
                  <a:srgbClr val="FFFF00"/>
                </a:highlight>
                <a:cs typeface="Calibri" panose="020F0502020204030204" pitchFamily="34" charset="0"/>
              </a:rPr>
              <a:t> </a:t>
            </a:r>
            <a:br>
              <a:rPr lang="sk-SK" sz="850" dirty="0">
                <a:cs typeface="Calibri" panose="020F0502020204030204" pitchFamily="34" charset="0"/>
              </a:rPr>
            </a:br>
            <a:r>
              <a:rPr lang="sk-SK" sz="850" b="1" dirty="0">
                <a:solidFill>
                  <a:srgbClr val="CA5E0E"/>
                </a:solidFill>
                <a:latin typeface="+mn-lt"/>
                <a:cs typeface="Calibri" panose="020F0502020204030204" pitchFamily="34" charset="0"/>
              </a:rPr>
              <a:t>DENNÍK VINÁRA:</a:t>
            </a:r>
            <a:br>
              <a:rPr lang="sk-SK" sz="850" b="1" dirty="0">
                <a:cs typeface="Calibri" panose="020F0502020204030204" pitchFamily="34" charset="0"/>
              </a:rPr>
            </a:b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Každá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odroda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zvlášť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vinifikovala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k-SK" sz="8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prebehnutí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jablčno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mliečn</a:t>
            </a:r>
            <a:r>
              <a:rPr lang="sk-SK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ej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fermentáci</a:t>
            </a:r>
            <a:r>
              <a:rPr lang="sk-SK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vína zreli zvlášť 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drevených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sudoch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prémiovej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značky</a:t>
            </a:r>
            <a:r>
              <a:rPr lang="en-US" sz="8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SEGUIN MOREAU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rôznym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stupňom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vypálenia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Každ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8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odroda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jednotlivo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spojená z dubových sudov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V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dece</a:t>
            </a:r>
            <a:r>
              <a:rPr lang="sk-SK" sz="85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85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prebehla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kupážovacia</a:t>
            </a:r>
            <a:r>
              <a:rPr lang="sk-SK" sz="8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blendovacia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komisia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kde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vyšiel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najlepší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pomer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Víno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pomerovo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spojilo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sk-SK" sz="8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vrátilo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nasp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ť do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sudov</a:t>
            </a:r>
            <a:r>
              <a:rPr lang="sk-SK" sz="8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mesiacov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1/3  z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celého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objemu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ostala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nerezov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tanku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aby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víno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zachov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ovocnú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chuť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Nafľašované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odložené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víno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odpočívalo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dobu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mesiacov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naberalo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fľa</a:t>
            </a:r>
            <a: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ovú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zrelosť</a:t>
            </a:r>
            <a:r>
              <a:rPr lang="en-US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</a:t>
            </a:r>
            <a:br>
              <a:rPr lang="sk-SK" sz="8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k-SK" sz="8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D0CF4C9E-37C1-4711-A977-6DF7B1F895F7}"/>
              </a:ext>
            </a:extLst>
          </p:cNvPr>
          <p:cNvSpPr txBox="1"/>
          <p:nvPr/>
        </p:nvSpPr>
        <p:spPr>
          <a:xfrm>
            <a:off x="186431" y="99839"/>
            <a:ext cx="53288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spc="260" dirty="0" err="1">
                <a:latin typeface="Calibri" panose="020F0502020204030204" pitchFamily="34" charset="0"/>
                <a:cs typeface="+mj-cs"/>
              </a:rPr>
              <a:t>Secret</a:t>
            </a:r>
            <a:r>
              <a:rPr lang="sk-SK" sz="2400" b="1" spc="260" dirty="0">
                <a:latin typeface="Calibri" panose="020F0502020204030204" pitchFamily="34" charset="0"/>
                <a:cs typeface="+mj-cs"/>
              </a:rPr>
              <a:t> </a:t>
            </a:r>
            <a:r>
              <a:rPr lang="sk-SK" sz="2400" b="1" spc="260" dirty="0" err="1">
                <a:latin typeface="Calibri" panose="020F0502020204030204" pitchFamily="34" charset="0"/>
                <a:cs typeface="+mj-cs"/>
              </a:rPr>
              <a:t>Reserva</a:t>
            </a:r>
            <a:r>
              <a:rPr lang="sk-SK" sz="2400" b="1" spc="260" dirty="0">
                <a:latin typeface="Calibri" panose="020F0502020204030204" pitchFamily="34" charset="0"/>
                <a:cs typeface="+mj-cs"/>
              </a:rPr>
              <a:t>, ročník 2019</a:t>
            </a:r>
          </a:p>
          <a:p>
            <a:r>
              <a:rPr lang="sk-SK" dirty="0">
                <a:latin typeface="Calibri" panose="020F0502020204030204" pitchFamily="34" charset="0"/>
                <a:cs typeface="+mj-cs"/>
              </a:rPr>
              <a:t>0,75 l </a:t>
            </a:r>
          </a:p>
        </p:txBody>
      </p:sp>
      <p:sp>
        <p:nvSpPr>
          <p:cNvPr id="35" name="Obdĺžnik 34">
            <a:extLst>
              <a:ext uri="{FF2B5EF4-FFF2-40B4-BE49-F238E27FC236}">
                <a16:creationId xmlns:a16="http://schemas.microsoft.com/office/drawing/2014/main" id="{2BD358D5-D568-492D-9A4D-0CD919F40DEA}"/>
              </a:ext>
            </a:extLst>
          </p:cNvPr>
          <p:cNvSpPr/>
          <p:nvPr/>
        </p:nvSpPr>
        <p:spPr>
          <a:xfrm>
            <a:off x="5685438" y="1143288"/>
            <a:ext cx="1945761" cy="542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75" dirty="0"/>
              <a:t>TAJNA s. r. o.</a:t>
            </a:r>
          </a:p>
          <a:p>
            <a:pPr algn="ctr"/>
            <a:r>
              <a:rPr lang="pl-PL" sz="975" dirty="0"/>
              <a:t>Tajná 163 | 952 01 Tajná</a:t>
            </a:r>
          </a:p>
          <a:p>
            <a:pPr algn="ctr"/>
            <a:r>
              <a:rPr lang="pl-PL" sz="975" b="1" dirty="0">
                <a:solidFill>
                  <a:srgbClr val="CA5E0E"/>
                </a:solidFill>
                <a:latin typeface="Calibri" panose="020F0502020204030204" pitchFamily="34" charset="0"/>
              </a:rPr>
              <a:t> www.vinotajna.sk</a:t>
            </a:r>
            <a:endParaRPr lang="pl-PL" sz="975" dirty="0"/>
          </a:p>
        </p:txBody>
      </p:sp>
      <p:sp>
        <p:nvSpPr>
          <p:cNvPr id="42" name="Obdĺžnik 41">
            <a:extLst>
              <a:ext uri="{FF2B5EF4-FFF2-40B4-BE49-F238E27FC236}">
                <a16:creationId xmlns:a16="http://schemas.microsoft.com/office/drawing/2014/main" id="{D5C208EA-2676-4C83-8C73-9394BB84D2B2}"/>
              </a:ext>
            </a:extLst>
          </p:cNvPr>
          <p:cNvSpPr/>
          <p:nvPr/>
        </p:nvSpPr>
        <p:spPr>
          <a:xfrm>
            <a:off x="4140503" y="6358051"/>
            <a:ext cx="49587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000" b="1" dirty="0">
                <a:solidFill>
                  <a:srgbClr val="CA5E0E"/>
                </a:solidFill>
                <a:latin typeface="+mj-lt"/>
                <a:ea typeface="+mj-ea"/>
                <a:cs typeface="Calibri" panose="020F0502020204030204" pitchFamily="34" charset="0"/>
              </a:rPr>
              <a:t>OCENENIE VÍNA:</a:t>
            </a:r>
            <a:br>
              <a:rPr lang="sk-SK" sz="1000" b="1" dirty="0">
                <a:solidFill>
                  <a:srgbClr val="CA5E0E"/>
                </a:solidFill>
                <a:latin typeface="+mj-lt"/>
                <a:ea typeface="+mj-ea"/>
                <a:cs typeface="Calibri" panose="020F0502020204030204" pitchFamily="34" charset="0"/>
              </a:rPr>
            </a:br>
            <a:endParaRPr lang="sk-SK" sz="1000" b="1" dirty="0">
              <a:solidFill>
                <a:srgbClr val="CA5E0E"/>
              </a:solidFill>
              <a:latin typeface="+mj-lt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C01FEBD8-357E-4795-867A-D6A43E59C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435" y="915063"/>
            <a:ext cx="1412932" cy="998905"/>
          </a:xfrm>
          <a:prstGeom prst="rect">
            <a:avLst/>
          </a:prstGeom>
        </p:spPr>
      </p:pic>
      <p:graphicFrame>
        <p:nvGraphicFramePr>
          <p:cNvPr id="3" name="Tabuľka 2">
            <a:extLst>
              <a:ext uri="{FF2B5EF4-FFF2-40B4-BE49-F238E27FC236}">
                <a16:creationId xmlns:a16="http://schemas.microsoft.com/office/drawing/2014/main" id="{E8D8C08A-4745-4A2E-8CDD-0FC9B3C683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792407"/>
              </p:ext>
            </p:extLst>
          </p:nvPr>
        </p:nvGraphicFramePr>
        <p:xfrm>
          <a:off x="4140503" y="1858435"/>
          <a:ext cx="3824681" cy="4292924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021537">
                  <a:extLst>
                    <a:ext uri="{9D8B030D-6E8A-4147-A177-3AD203B41FA5}">
                      <a16:colId xmlns:a16="http://schemas.microsoft.com/office/drawing/2014/main" val="4252422001"/>
                    </a:ext>
                  </a:extLst>
                </a:gridCol>
                <a:gridCol w="1803144">
                  <a:extLst>
                    <a:ext uri="{9D8B030D-6E8A-4147-A177-3AD203B41FA5}">
                      <a16:colId xmlns:a16="http://schemas.microsoft.com/office/drawing/2014/main" val="361890976"/>
                    </a:ext>
                  </a:extLst>
                </a:gridCol>
              </a:tblGrid>
              <a:tr h="202929">
                <a:tc>
                  <a:txBody>
                    <a:bodyPr/>
                    <a:lstStyle/>
                    <a:p>
                      <a:pPr marL="0" algn="l" defTabSz="74295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Vinohradnícka oblasť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4295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Nitrianska</a:t>
                      </a: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433712"/>
                  </a:ext>
                </a:extLst>
              </a:tr>
              <a:tr h="20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Vinohradnícky rajón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Vrábeľský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23735163"/>
                  </a:ext>
                </a:extLst>
              </a:tr>
              <a:tr h="20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Vinohradnícka obec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Tajná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63888575"/>
                  </a:ext>
                </a:extLst>
              </a:tr>
              <a:tr h="378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Vinohradnícky hon – vinohrad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 err="1">
                          <a:effectLst/>
                        </a:rPr>
                        <a:t>Sari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14527603"/>
                  </a:ext>
                </a:extLst>
              </a:tr>
              <a:tr h="20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Rok výsadby vinohradu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2011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40516530"/>
                  </a:ext>
                </a:extLst>
              </a:tr>
              <a:tr h="2986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Pôda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stredne ťažká, hlinitá, miestami kamenistá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46272866"/>
                  </a:ext>
                </a:extLst>
              </a:tr>
              <a:tr h="299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Dátum zberu hrozna a cukornatosť: C</a:t>
                      </a:r>
                      <a:r>
                        <a:rPr lang="en-US" sz="1000" dirty="0" err="1">
                          <a:effectLst/>
                        </a:rPr>
                        <a:t>abertnet</a:t>
                      </a:r>
                      <a:r>
                        <a:rPr lang="en-US" sz="1000" dirty="0">
                          <a:effectLst/>
                        </a:rPr>
                        <a:t> Franc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28. 10. 2019 / 2</a:t>
                      </a:r>
                      <a:r>
                        <a:rPr lang="en-US" sz="1000" dirty="0">
                          <a:effectLst/>
                        </a:rPr>
                        <a:t>6</a:t>
                      </a:r>
                      <a:r>
                        <a:rPr lang="sk-SK" sz="1000" dirty="0">
                          <a:effectLst/>
                        </a:rPr>
                        <a:t>,</a:t>
                      </a:r>
                      <a:r>
                        <a:rPr lang="en-US" sz="1000" dirty="0">
                          <a:effectLst/>
                        </a:rPr>
                        <a:t>5</a:t>
                      </a:r>
                      <a:r>
                        <a:rPr lang="sk-SK" sz="1000" dirty="0">
                          <a:effectLst/>
                        </a:rPr>
                        <a:t> 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40773969"/>
                  </a:ext>
                </a:extLst>
              </a:tr>
              <a:tr h="282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Dátum zberu hrozna a cukornatosť: C</a:t>
                      </a:r>
                      <a:r>
                        <a:rPr lang="en-US" sz="1000" dirty="0" err="1">
                          <a:effectLst/>
                        </a:rPr>
                        <a:t>abernet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sk-SK" sz="1000" dirty="0">
                          <a:effectLst/>
                        </a:rPr>
                        <a:t>S</a:t>
                      </a:r>
                      <a:r>
                        <a:rPr lang="en-US" sz="1000" dirty="0" err="1">
                          <a:effectLst/>
                        </a:rPr>
                        <a:t>auvignon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</a:t>
                      </a:r>
                      <a:r>
                        <a:rPr lang="sk-SK" sz="1000" dirty="0">
                          <a:effectLst/>
                        </a:rPr>
                        <a:t>7. 10. 2019 / 24,</a:t>
                      </a:r>
                      <a:r>
                        <a:rPr lang="en-US" sz="1000" dirty="0">
                          <a:effectLst/>
                        </a:rPr>
                        <a:t>0</a:t>
                      </a:r>
                      <a:r>
                        <a:rPr lang="sk-SK" sz="1000" dirty="0">
                          <a:effectLst/>
                        </a:rPr>
                        <a:t> 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04312930"/>
                  </a:ext>
                </a:extLst>
              </a:tr>
              <a:tr h="2918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Dátum zberu hrozna a cukornatosť: </a:t>
                      </a:r>
                      <a:r>
                        <a:rPr lang="sk-SK" sz="1000" dirty="0" err="1">
                          <a:effectLst/>
                        </a:rPr>
                        <a:t>Mer</a:t>
                      </a:r>
                      <a:r>
                        <a:rPr lang="en-US" sz="1000" dirty="0">
                          <a:effectLst/>
                        </a:rPr>
                        <a:t>lot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15. 10. 2019 / 26,0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95995822"/>
                  </a:ext>
                </a:extLst>
              </a:tr>
              <a:tr h="301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Dátum zberu hrozna a cukornatosť: </a:t>
                      </a:r>
                      <a:r>
                        <a:rPr lang="sk-SK" sz="1000" dirty="0" err="1">
                          <a:effectLst/>
                        </a:rPr>
                        <a:t>Dun</a:t>
                      </a:r>
                      <a:r>
                        <a:rPr lang="en-US" sz="1000" dirty="0" err="1">
                          <a:effectLst/>
                        </a:rPr>
                        <a:t>aj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27.9.2019 / </a:t>
                      </a:r>
                      <a:r>
                        <a:rPr lang="en-US" sz="1000" dirty="0">
                          <a:effectLst/>
                        </a:rPr>
                        <a:t>2</a:t>
                      </a:r>
                      <a:r>
                        <a:rPr lang="sk-SK" sz="1000" dirty="0">
                          <a:effectLst/>
                        </a:rPr>
                        <a:t>5,5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42920311"/>
                  </a:ext>
                </a:extLst>
              </a:tr>
              <a:tr h="20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Alkohol [% obj.]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14,5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3318923"/>
                  </a:ext>
                </a:extLst>
              </a:tr>
              <a:tr h="20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Zvyškový cukor [g.l</a:t>
                      </a:r>
                      <a:r>
                        <a:rPr lang="sk-SK" sz="1000" baseline="30000">
                          <a:effectLst/>
                        </a:rPr>
                        <a:t>-1</a:t>
                      </a:r>
                      <a:r>
                        <a:rPr lang="sk-SK" sz="1000">
                          <a:effectLst/>
                        </a:rPr>
                        <a:t>]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2,</a:t>
                      </a:r>
                      <a:r>
                        <a:rPr lang="sk-SK" sz="1000" dirty="0">
                          <a:effectLst/>
                        </a:rPr>
                        <a:t>4</a:t>
                      </a:r>
                      <a:endParaRPr lang="en-US" sz="1000" dirty="0">
                        <a:effectLst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46543029"/>
                  </a:ext>
                </a:extLst>
              </a:tr>
              <a:tr h="20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Obsah kyselín [g.l</a:t>
                      </a:r>
                      <a:r>
                        <a:rPr lang="sk-SK" sz="1000" baseline="30000">
                          <a:effectLst/>
                        </a:rPr>
                        <a:t>-1</a:t>
                      </a:r>
                      <a:r>
                        <a:rPr lang="sk-SK" sz="1000">
                          <a:effectLst/>
                        </a:rPr>
                        <a:t>]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6,0</a:t>
                      </a:r>
                      <a:endParaRPr lang="en-US" sz="1000" dirty="0">
                        <a:effectLst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4676394"/>
                  </a:ext>
                </a:extLst>
              </a:tr>
              <a:tr h="20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Typ fľaše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0,75 l</a:t>
                      </a:r>
                      <a:r>
                        <a:rPr lang="en-US" sz="1000" dirty="0">
                          <a:effectLst/>
                        </a:rPr>
                        <a:t>, </a:t>
                      </a:r>
                      <a:r>
                        <a:rPr lang="sk-SK" sz="1000" dirty="0">
                          <a:effectLst/>
                        </a:rPr>
                        <a:t>1,5 l</a:t>
                      </a:r>
                      <a:r>
                        <a:rPr lang="en-US" sz="1000" dirty="0">
                          <a:effectLst/>
                        </a:rPr>
                        <a:t>, 3</a:t>
                      </a:r>
                      <a:r>
                        <a:rPr lang="sk-SK" sz="1000" dirty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l, 6</a:t>
                      </a:r>
                      <a:r>
                        <a:rPr lang="sk-SK" sz="1000" dirty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l, 12</a:t>
                      </a:r>
                      <a:r>
                        <a:rPr lang="sk-SK" sz="1000" dirty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l </a:t>
                      </a:r>
                      <a:r>
                        <a:rPr lang="sk-SK" sz="1000" dirty="0" err="1">
                          <a:effectLst/>
                        </a:rPr>
                        <a:t>bordeaux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88993675"/>
                  </a:ext>
                </a:extLst>
              </a:tr>
              <a:tr h="2029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>
                          <a:effectLst/>
                        </a:rPr>
                        <a:t>Uzáver</a:t>
                      </a:r>
                      <a:endParaRPr lang="sk-SK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korok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89399170"/>
                  </a:ext>
                </a:extLst>
              </a:tr>
              <a:tr h="3780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Počet fliaš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k-SK" sz="1000" dirty="0">
                          <a:effectLst/>
                        </a:rPr>
                        <a:t>0,75 l – 5335 ks, 1,5 l – 254 ks, 3l – 40 ks</a:t>
                      </a:r>
                      <a:r>
                        <a:rPr lang="en-US" sz="1000" dirty="0">
                          <a:effectLst/>
                        </a:rPr>
                        <a:t>, 6l – </a:t>
                      </a:r>
                      <a:r>
                        <a:rPr lang="sk-SK" sz="1000" dirty="0">
                          <a:effectLst/>
                        </a:rPr>
                        <a:t>5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ks</a:t>
                      </a:r>
                      <a:r>
                        <a:rPr lang="en-US" sz="1000" dirty="0">
                          <a:effectLst/>
                        </a:rPr>
                        <a:t>, 12l – 2 </a:t>
                      </a:r>
                      <a:r>
                        <a:rPr lang="en-US" sz="1000" dirty="0" err="1">
                          <a:effectLst/>
                        </a:rPr>
                        <a:t>ks</a:t>
                      </a:r>
                      <a:endParaRPr lang="sk-SK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27024446"/>
                  </a:ext>
                </a:extLst>
              </a:tr>
            </a:tbl>
          </a:graphicData>
        </a:graphic>
      </p:graphicFrame>
      <p:pic>
        <p:nvPicPr>
          <p:cNvPr id="8" name="Obrázok 7" descr="Obrázok, na ktorom je alkohol, jedlo, nápoje&#10;&#10;Automaticky generovaný popis">
            <a:extLst>
              <a:ext uri="{FF2B5EF4-FFF2-40B4-BE49-F238E27FC236}">
                <a16:creationId xmlns:a16="http://schemas.microsoft.com/office/drawing/2014/main" id="{20CD75C5-B71B-1F12-1256-7315873B2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49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66679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ý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69f3bcb-3381-4303-8a7c-d5cec27b7f6d" xsi:nil="true"/>
    <lcf76f155ced4ddcb4097134ff3c332f xmlns="97bdd6f7-d880-4cea-b90c-e9766b4d6cb1">
      <Terms xmlns="http://schemas.microsoft.com/office/infopath/2007/PartnerControls"/>
    </lcf76f155ced4ddcb4097134ff3c332f>
    <_Flow_SignoffStatus xmlns="97bdd6f7-d880-4cea-b90c-e9766b4d6cb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A70DA80ED7BE4094C66EAC4A213B00" ma:contentTypeVersion="13" ma:contentTypeDescription="Umožňuje vytvoriť nový dokument." ma:contentTypeScope="" ma:versionID="faa8607e1e9bea98b693092724bbf8cb">
  <xsd:schema xmlns:xsd="http://www.w3.org/2001/XMLSchema" xmlns:xs="http://www.w3.org/2001/XMLSchema" xmlns:p="http://schemas.microsoft.com/office/2006/metadata/properties" xmlns:ns2="97bdd6f7-d880-4cea-b90c-e9766b4d6cb1" xmlns:ns3="569f3bcb-3381-4303-8a7c-d5cec27b7f6d" targetNamespace="http://schemas.microsoft.com/office/2006/metadata/properties" ma:root="true" ma:fieldsID="edbcaae5df2ecac8fd8e9b362167b06a" ns2:_="" ns3:_="">
    <xsd:import namespace="97bdd6f7-d880-4cea-b90c-e9766b4d6cb1"/>
    <xsd:import namespace="569f3bcb-3381-4303-8a7c-d5cec27b7f6d"/>
    <xsd:element name="properties">
      <xsd:complexType>
        <xsd:sequence>
          <xsd:element name="documentManagement">
            <xsd:complexType>
              <xsd:all>
                <xsd:element ref="ns2:_Flow_SignoffStatu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bdd6f7-d880-4cea-b90c-e9766b4d6cb1" elementFormDefault="qualified">
    <xsd:import namespace="http://schemas.microsoft.com/office/2006/documentManagement/types"/>
    <xsd:import namespace="http://schemas.microsoft.com/office/infopath/2007/PartnerControls"/>
    <xsd:element name="_Flow_SignoffStatus" ma:index="8" nillable="true" ma:displayName="Stav odhlásenia" ma:internalName="_x0024_Resources_x003a_core_x002c_Signoff_Status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a" ma:readOnly="false" ma:fieldId="{5cf76f15-5ced-4ddc-b409-7134ff3c332f}" ma:taxonomyMulti="true" ma:sspId="7b165a3f-5709-4534-9f40-6c8eb5680a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9f3bcb-3381-4303-8a7c-d5cec27b7f6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dc4ab8b-eb6f-4e6e-a81f-ea08712e8843}" ma:internalName="TaxCatchAll" ma:showField="CatchAllData" ma:web="569f3bcb-3381-4303-8a7c-d5cec27b7f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FC8E60-E586-4C47-9101-DEA8C1E4D3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5B23E5-16E9-4247-9101-423288A24CAF}">
  <ds:schemaRefs>
    <ds:schemaRef ds:uri="http://schemas.microsoft.com/office/2006/metadata/properties"/>
    <ds:schemaRef ds:uri="http://schemas.microsoft.com/office/infopath/2007/PartnerControls"/>
    <ds:schemaRef ds:uri="5c8e569a-3534-4cce-8cc5-3b4e4cce5791"/>
    <ds:schemaRef ds:uri="7c32af0f-50be-4720-9190-d8c946379e7a"/>
  </ds:schemaRefs>
</ds:datastoreItem>
</file>

<file path=customXml/itemProps3.xml><?xml version="1.0" encoding="utf-8"?>
<ds:datastoreItem xmlns:ds="http://schemas.openxmlformats.org/officeDocument/2006/customXml" ds:itemID="{1C537A78-C3E7-4720-9C10-5E1CB6ECB071}"/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521</Words>
  <Application>Microsoft Office PowerPoint</Application>
  <PresentationFormat>A4 (210 x 297 mm)</PresentationFormat>
  <Paragraphs>39</Paragraphs>
  <Slides>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Vlastný návrh</vt:lpstr>
      <vt:lpstr>KLASIFIKÁCIA: Víno zo Slovenska Víno bez zemepisného označenia pôvodu,  červené víno, suché   ODRODA: Cabernet Franc 61 %, Cabernet Sauvignon 28 %, Merlot 9 %, Dunaj 2 %   CHUŤOVÉ A SENZORICKÉ VLASTNOSTI: Hrozno odrody Cabernet Franc 61 %, Cabernet Sauvignon 28 %, Merlot 9 %, Dunaj 2 %,  pochádza z nášho vinohradu Sari. Víno bolo vyrobené z prezretého hrozna. Plnú tmavorubínovú farbu, krásne dopĺňa jasne ovocná aromatika plná čierneho bobuľového ovocia s náznakom černíc a jemných korenistých tónov. Na jazyku sa nám otvárajú tóny sladkého drievka, škorice, spôsobené vyzrievaním v malých barikových sudoch. Chuť vína je komplexná a naznačuje nám dlhý potenciál následného vyzrievania.     ODPORÚČANIE K JEDLU: hovädzí flank steak s dusenou fazuľkou a slaninou, srnčie ragú s brusnicami a karlovarskou knedľou, sušená bravčová šunka a domáce údeniny, tvrdé zrejúce syry z kravského mlieka  SERVIS VÍNA: Pri teplote 15 - 17 °C v kalichoch na červené vína typu „bordeaux“ s objemom. 500 – 650 ml, pred podávaním vína odporúčame dekantáciu do karafy.   FĽAŠOVÁ ZRELOSŤ: 5 a viac rokov   DENNÍK VINÁRA: Každá odroda sa zvlášť vinifikovala. Po prebehnutí jablčno - mliečnej fermentácii vína zreli zvlášť v drevených sudoch, prémiovej značky SEGUIN MOREAU s rôznym stupňom vypálenia.  Každá odroda bola jednotlivo spojená z dubových sudov. V decembri prebehla kupážovacia-blendovacia komisia, kde vyšiel najlepší pomer. Víno sa pomerovo spojilo a vrátilo naspäť do sudov  na  7 mesiacov. 1/3  z celého objemu ostala v nerezovom tanku, aby si víno zachovalo ovocnú chuť. Nafľašované a odložené víno odpočívalo po dobu 6 mesiacov a naberalo fľašovú zrelosť 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   KLASIFIKÁCIA: Víno zo Slovenska Víno s chráneným označením pôvodu, biele, suché   ODRODA: Rizling vlašský 100 %   CHUŤOVÉ A SENZORICKÉ VLASTNOSTI: Brilantne číre víno so žlto-zeleným farebným odtieňom. Vôňa dozrievajúcich ringlôt s dužinou pomletých letných jabĺk láka k prvému dúšku. Svieža, suchá a dlhá korenistá chuť pripomína tropické plody s dominantou pomarančov a jadierok ružového pomela. Po prehltnutí v ústach zostáva stopa limetiek a bieleho korenia umocnená horkastou dochuťou zelených olív s kvapkou agátového medu.   ODPORÚČANIE K JEDLU: Jahňacia sviečkovica, batátové pyré s cibuľovým čatní a pomarančmi; Toast so šunkou, strateným vajcom, holandskou omáčkou a rukolou; Domáca huspenina z mangalice podávaná s červenou cibuľkou a tmavým chlebom   SERVIS VÍNA: pri teplote 8 - 10 °C v kalichoch mierne uzavretého tulipánu s objemom 400 – 450 ml   FĽAŠOVÁ ZRELOSŤ: 1 - 3 roky   DENNÍK VINÁRA: Zber hrozna Rizlingu vlašského prebiehal selektívne pre veľkú násadu, ktorá v ročníku 2018 postihla aj naše vinohrady. Prebierka žltých strapcov s cukornatosťou 21 °NM mala vynikajúcu kvalitu. Po šetrnom spracovaní bol mušt lisovaný za nízkeho tlaku, odkalený a zakvasený čistou kultúrou vínnych kvasiniek, selektovaných pre túto odrodu. Po dokvasení sme mladé víno jemne vyčírili s bentonitom a po štvormesačnom zrení v nerezovej nádobe naplnili do fliaš.  </dc:title>
  <dc:creator>Svetlana Ťažká | TAJNA Vineyards &amp; Winery</dc:creator>
  <cp:lastModifiedBy>Eventy | TAJNA Vineyards &amp; Winery</cp:lastModifiedBy>
  <cp:revision>22</cp:revision>
  <cp:lastPrinted>2019-06-25T08:30:32Z</cp:lastPrinted>
  <dcterms:created xsi:type="dcterms:W3CDTF">2019-06-25T07:46:39Z</dcterms:created>
  <dcterms:modified xsi:type="dcterms:W3CDTF">2022-11-11T12:16:47Z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0x010100EAA70DA80ED7BE4094C66EAC4A213B00</vt:lpwstr>
  </property>
  <property fmtid="{D5CDD505-2E9C-101B-9397-08002B2CF9AE}" pid="3" name="MediaServiceImageTags">
    <vt:lpwstr/>
  </property>
</Properties>
</file>